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265" r:id="rId6"/>
    <p:sldId id="304" r:id="rId7"/>
    <p:sldId id="300" r:id="rId8"/>
    <p:sldId id="305" r:id="rId9"/>
    <p:sldId id="301" r:id="rId10"/>
    <p:sldId id="272" r:id="rId11"/>
    <p:sldId id="282" r:id="rId12"/>
    <p:sldId id="302" r:id="rId13"/>
    <p:sldId id="268" r:id="rId14"/>
    <p:sldId id="306" r:id="rId15"/>
    <p:sldId id="308" r:id="rId16"/>
    <p:sldId id="303" r:id="rId17"/>
    <p:sldId id="287" r:id="rId18"/>
    <p:sldId id="277" r:id="rId19"/>
    <p:sldId id="292" r:id="rId20"/>
    <p:sldId id="299" r:id="rId21"/>
  </p:sldIdLst>
  <p:sldSz cx="12192000" cy="6858000"/>
  <p:notesSz cx="6858000" cy="9144000"/>
  <p:embeddedFontLst>
    <p:embeddedFont>
      <p:font typeface="Avenir Next LT Pro" panose="020B05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peak Pro" panose="020B0504020101020102" pitchFamily="34" charset="0"/>
      <p:regular r:id="rId32"/>
      <p:bold r:id="rId33"/>
      <p:italic r:id="rId34"/>
      <p:boldItalic r:id="rId35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2" autoAdjust="0"/>
    <p:restoredTop sz="94249" autoAdjust="0"/>
  </p:normalViewPr>
  <p:slideViewPr>
    <p:cSldViewPr snapToGrid="0">
      <p:cViewPr>
        <p:scale>
          <a:sx n="66" d="100"/>
          <a:sy n="66" d="100"/>
        </p:scale>
        <p:origin x="564" y="9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9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24/10/2023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17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8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94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58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69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53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14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B6C3AA-F712-469B-88F9-471FD6E0D58A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7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 dirty="0"/>
              <a:t>CONTENIDO</a:t>
            </a:r>
            <a:br>
              <a:rPr lang="es-ES" noProof="0" dirty="0"/>
            </a:br>
            <a:r>
              <a:rPr lang="es-ES" noProof="0" dirty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32E97-E999-4C73-B14D-FD6E9ACC93FE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03007" y="1941196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502009"/>
            <a:ext cx="6309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F86AC-8A79-475E-ABE0-17755B72E446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FC588-50A1-4599-8C29-F8BB1D4DEFD9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805A5-C669-4146-AC86-B3E9B274D7CE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B08A6-2ED5-484D-9908-50EB0EB5D87D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E82708-1200-4994-BC22-E198B8665A47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DFF56-2298-432F-9692-8F697EEF464B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1CFDA-2DF0-4BA4-908C-541CE65DB6F1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20E21-F680-4193-8765-FC9361BA553F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7E468-350A-41FF-89DD-A92CA8FDCE0A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75EC3-B29B-402B-A789-7A4B913FF80C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E081AA-CB4A-46C9-B320-DE72C5FEFF92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A893E0-4834-40AD-BE5E-EC948875A269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391F5-C1A6-4748-A5AC-7895ACD5B207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2A596-D62C-4D9A-B2C5-ED28D327DEFD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052F1-E2F3-4890-BB01-52C50637C391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5A72E-876E-4DD0-BAEC-1E6593DD3612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AA1234-55A3-466D-B43D-CD84A00E8F1F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58320-7BD4-42A4-940F-71D9A2216F86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315606" y="248816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608C5-943E-47C4-A9DF-0D20C10E3D74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D9067-D2E2-47C9-9D70-DDEB246025F4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>
            <a:cxnSpLocks/>
          </p:cNvCxnSpPr>
          <p:nvPr userDrawn="1"/>
        </p:nvCxnSpPr>
        <p:spPr>
          <a:xfrm>
            <a:off x="1674793" y="3092372"/>
            <a:ext cx="304158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DE4D56F-F6C4-F04D-F19D-34ADD08ACE40}"/>
              </a:ext>
            </a:extLst>
          </p:cNvPr>
          <p:cNvCxnSpPr/>
          <p:nvPr userDrawn="1"/>
        </p:nvCxnSpPr>
        <p:spPr>
          <a:xfrm>
            <a:off x="1063934" y="190750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0BD848-58A6-41CF-A43E-751F04850A28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C183D3-13EF-42A0-B957-E8C36E4D526B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190557-0C2C-40CB-8542-C8B00810E365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7EBBC-ACAC-43E3-AAC9-6FD1EC442AE0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605196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5DD25-8EB1-484C-BA01-B6D484D36929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BF3E0-EB72-44D4-BAF1-F289196B58F8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6F2B-5A63-451F-8F15-A1FC95B64046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AB6BC-6D6C-484C-ADEC-627382BB4C77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55CBC-2531-45C2-BFC2-A5F86906DC42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0A72A-C242-4D01-B441-9B433A12A1F5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CEC10E-94B4-4723-9AC4-ED7C1647FDD0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D23BFC-B81B-4DB0-9FA7-6B009EDA93B3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516C64-ACA4-44F8-B272-9757EB818AE6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3C2C7-290E-42AD-BD43-597B288F986B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F7C1F-796E-45A0-A3CE-A1B6D61A2297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5C332F-75E8-447A-ACC6-1C8218FF481D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0D6986-5745-470C-B0DA-6574B35EB694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27615-44E6-4A66-B813-CC2A5564A1E2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F7F1E-D36A-4FE2-9612-A75FAA4F7D37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9044C-C266-46F6-BBC8-959B79DC58EB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6308C-D72B-44ED-B851-7C27082C4B16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F183A-E288-4F10-BE34-3254C4B31A04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0B1C3-B417-4ACE-9167-916EFB81DC17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6136C0-528A-4C74-BAEC-082EFAF86D51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3CEB3F9C-CC28-4BCA-8DB0-AC6E5A8EF94F}" type="datetime1">
              <a:rPr lang="es-ES" noProof="0" smtClean="0"/>
              <a:t>24/10/2023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837241"/>
            <a:ext cx="9643619" cy="915873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/>
              <a:t>¿Es determinante el entorno para los asesinos en serie?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</a:rPr>
              <a:t>Exploratory Data Analysis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DF354-B2FA-4915-AF5C-6600D5A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1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20" y="628128"/>
            <a:ext cx="9384760" cy="915873"/>
          </a:xfrm>
        </p:spPr>
        <p:txBody>
          <a:bodyPr rtlCol="0">
            <a:noAutofit/>
          </a:bodyPr>
          <a:lstStyle/>
          <a:p>
            <a:pPr rtl="0"/>
            <a:r>
              <a:rPr lang="es-ES" sz="3600" dirty="0">
                <a:solidFill>
                  <a:schemeClr val="bg1"/>
                </a:solidFill>
              </a:rPr>
              <a:t>HIPÓTESIS 3. Densidad de población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41A82EA-6DCE-481E-A52B-94F31EAD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Máximo valor del </a:t>
            </a:r>
            <a:r>
              <a:rPr lang="es-ES" i="1" dirty="0" err="1"/>
              <a:t>dataset</a:t>
            </a:r>
            <a:r>
              <a:rPr lang="es-ES" dirty="0"/>
              <a:t>: Singapur (1 sujeto)</a:t>
            </a:r>
          </a:p>
        </p:txBody>
      </p:sp>
      <p:sp>
        <p:nvSpPr>
          <p:cNvPr id="9" name="Marcador de pie de página 3">
            <a:extLst>
              <a:ext uri="{FF2B5EF4-FFF2-40B4-BE49-F238E27FC236}">
                <a16:creationId xmlns:a16="http://schemas.microsoft.com/office/drawing/2014/main" id="{63C6CD7C-5EC2-FB79-9486-9E3EBA93F3C8}"/>
              </a:ext>
            </a:extLst>
          </p:cNvPr>
          <p:cNvSpPr txBox="1">
            <a:spLocks/>
          </p:cNvSpPr>
          <p:nvPr/>
        </p:nvSpPr>
        <p:spPr>
          <a:xfrm>
            <a:off x="1698819" y="6129475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BD7033-E97D-B401-3149-E3EEF42082DF}"/>
              </a:ext>
            </a:extLst>
          </p:cNvPr>
          <p:cNvSpPr txBox="1"/>
          <p:nvPr/>
        </p:nvSpPr>
        <p:spPr>
          <a:xfrm>
            <a:off x="1403620" y="4708414"/>
            <a:ext cx="10189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Datos insuficientes; habría que utilizar la densidad de población del núcleo urbano concreto donde actúa cada asesino en serie en lugar de la del país entero</a:t>
            </a:r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E76AE3-6C9A-C1A4-E355-6881091B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8" name="Marcador de pie de página 3">
            <a:extLst>
              <a:ext uri="{FF2B5EF4-FFF2-40B4-BE49-F238E27FC236}">
                <a16:creationId xmlns:a16="http://schemas.microsoft.com/office/drawing/2014/main" id="{0FB9A0AA-AF6A-7EE4-1AA2-81D0F10DDB7A}"/>
              </a:ext>
            </a:extLst>
          </p:cNvPr>
          <p:cNvSpPr txBox="1">
            <a:spLocks/>
          </p:cNvSpPr>
          <p:nvPr/>
        </p:nvSpPr>
        <p:spPr>
          <a:xfrm>
            <a:off x="614873" y="6186944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sp>
        <p:nvSpPr>
          <p:cNvPr id="10" name="Título 7">
            <a:extLst>
              <a:ext uri="{FF2B5EF4-FFF2-40B4-BE49-F238E27FC236}">
                <a16:creationId xmlns:a16="http://schemas.microsoft.com/office/drawing/2014/main" id="{2A98572B-F2ED-EBDB-57B7-E29F98257A56}"/>
              </a:ext>
            </a:extLst>
          </p:cNvPr>
          <p:cNvSpPr txBox="1">
            <a:spLocks/>
          </p:cNvSpPr>
          <p:nvPr/>
        </p:nvSpPr>
        <p:spPr>
          <a:xfrm>
            <a:off x="1324319" y="837333"/>
            <a:ext cx="4383314" cy="172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HIPÓTESIS 4.</a:t>
            </a:r>
            <a:br>
              <a:rPr lang="es-ES" dirty="0"/>
            </a:br>
            <a:r>
              <a:rPr lang="es-ES" sz="3100" dirty="0"/>
              <a:t>Distribución geográfica y nivel de actividad</a:t>
            </a:r>
            <a:br>
              <a:rPr lang="es-ES" dirty="0"/>
            </a:br>
            <a:endParaRPr lang="es-ES" dirty="0"/>
          </a:p>
        </p:txBody>
      </p:sp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42926AAA-F93D-0765-1EC4-CE15C2F9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79" y="1981838"/>
            <a:ext cx="7275592" cy="424409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5BA49A4-B9CC-792F-FD81-CCDA9D6BC465}"/>
              </a:ext>
            </a:extLst>
          </p:cNvPr>
          <p:cNvSpPr txBox="1"/>
          <p:nvPr/>
        </p:nvSpPr>
        <p:spPr>
          <a:xfrm>
            <a:off x="6484369" y="1288697"/>
            <a:ext cx="357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1800" b="1" dirty="0">
                <a:solidFill>
                  <a:schemeClr val="bg1"/>
                </a:solidFill>
              </a:rPr>
              <a:t>Número total de víctimas por país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38706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E76AE3-6C9A-C1A4-E355-6881091B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64F14D2-7335-AE9B-24A3-3A8FDB5637B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484369" y="840654"/>
            <a:ext cx="4590031" cy="8608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800" b="1" dirty="0">
                <a:solidFill>
                  <a:schemeClr val="bg1"/>
                </a:solidFill>
              </a:rPr>
              <a:t>Visualizaremos el número de víctimas por país obviando el valor atípico de EE.UU. y los países con menos de 30 víctimas</a:t>
            </a:r>
            <a:r>
              <a:rPr lang="es-ES" sz="1800" dirty="0"/>
              <a:t>.</a:t>
            </a:r>
          </a:p>
        </p:txBody>
      </p:sp>
      <p:sp>
        <p:nvSpPr>
          <p:cNvPr id="8" name="Marcador de pie de página 3">
            <a:extLst>
              <a:ext uri="{FF2B5EF4-FFF2-40B4-BE49-F238E27FC236}">
                <a16:creationId xmlns:a16="http://schemas.microsoft.com/office/drawing/2014/main" id="{0FB9A0AA-AF6A-7EE4-1AA2-81D0F10DDB7A}"/>
              </a:ext>
            </a:extLst>
          </p:cNvPr>
          <p:cNvSpPr txBox="1">
            <a:spLocks/>
          </p:cNvSpPr>
          <p:nvPr/>
        </p:nvSpPr>
        <p:spPr>
          <a:xfrm>
            <a:off x="614873" y="6186944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sp>
        <p:nvSpPr>
          <p:cNvPr id="10" name="Título 7">
            <a:extLst>
              <a:ext uri="{FF2B5EF4-FFF2-40B4-BE49-F238E27FC236}">
                <a16:creationId xmlns:a16="http://schemas.microsoft.com/office/drawing/2014/main" id="{2A98572B-F2ED-EBDB-57B7-E29F98257A56}"/>
              </a:ext>
            </a:extLst>
          </p:cNvPr>
          <p:cNvSpPr txBox="1">
            <a:spLocks/>
          </p:cNvSpPr>
          <p:nvPr/>
        </p:nvSpPr>
        <p:spPr>
          <a:xfrm>
            <a:off x="1324319" y="837333"/>
            <a:ext cx="4383314" cy="172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HIPÓTESIS 4.</a:t>
            </a:r>
            <a:br>
              <a:rPr lang="es-ES" dirty="0"/>
            </a:br>
            <a:r>
              <a:rPr lang="es-ES" sz="3100" dirty="0"/>
              <a:t>Distribución geográfica y nivel de actividad</a:t>
            </a:r>
            <a:br>
              <a:rPr lang="es-ES" dirty="0"/>
            </a:br>
            <a:endParaRPr lang="es-ES" dirty="0"/>
          </a:p>
        </p:txBody>
      </p:sp>
      <p:pic>
        <p:nvPicPr>
          <p:cNvPr id="2" name="Imagen 1" descr="Gráfico, Histograma&#10;&#10;Descripción generada automáticamente">
            <a:extLst>
              <a:ext uri="{FF2B5EF4-FFF2-40B4-BE49-F238E27FC236}">
                <a16:creationId xmlns:a16="http://schemas.microsoft.com/office/drawing/2014/main" id="{F72E8EFE-3ECC-7A23-C39C-72306A6E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20" y="2198502"/>
            <a:ext cx="6844634" cy="3988442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728492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1D418F4-4161-32CA-56B1-8E03C550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5" y="564941"/>
            <a:ext cx="4383314" cy="1728318"/>
          </a:xfrm>
        </p:spPr>
        <p:txBody>
          <a:bodyPr>
            <a:normAutofit fontScale="90000"/>
          </a:bodyPr>
          <a:lstStyle/>
          <a:p>
            <a:r>
              <a:rPr lang="es-ES" dirty="0"/>
              <a:t>HIPÓTESIS 4.</a:t>
            </a:r>
            <a:br>
              <a:rPr lang="es-ES" dirty="0"/>
            </a:br>
            <a:r>
              <a:rPr lang="es-ES" sz="3100" dirty="0"/>
              <a:t>Distribución geográfica y nivel de actividad</a:t>
            </a:r>
            <a:br>
              <a:rPr lang="es-ES" dirty="0"/>
            </a:b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FD9F54-BCFF-3626-41EF-1B8E7D08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7CE5F56-B168-0B45-A242-A151422F5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6630" y="637512"/>
            <a:ext cx="5467726" cy="1180246"/>
          </a:xfrm>
        </p:spPr>
        <p:txBody>
          <a:bodyPr>
            <a:normAutofit fontScale="92500"/>
          </a:bodyPr>
          <a:lstStyle/>
          <a:p>
            <a:r>
              <a:rPr lang="es-E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Nueva hipótesis:</a:t>
            </a:r>
          </a:p>
          <a:p>
            <a:r>
              <a:rPr lang="es-ES" dirty="0">
                <a:solidFill>
                  <a:schemeClr val="bg1"/>
                </a:solidFill>
              </a:rPr>
              <a:t>¿Hay muchas muertes a manos de muchos asesinos o de unos pocos más "prolíficos"?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6E13B685-12F0-7841-F64C-8AC67BF59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24800" y="2293259"/>
            <a:ext cx="3769555" cy="33237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s-ES" sz="2000" dirty="0"/>
              <a:t>Se aprecian ambos extremos ante esta nueva hipótesis: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s-ES" sz="2000" dirty="0">
                <a:solidFill>
                  <a:schemeClr val="bg1"/>
                </a:solidFill>
              </a:rPr>
              <a:t>Países con muchos asesinos y menos víctimas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s-ES" sz="2000" dirty="0">
                <a:solidFill>
                  <a:schemeClr val="bg1"/>
                </a:solidFill>
              </a:rPr>
              <a:t>Países con pocos asesinos que asesinan a muchas más víctimas</a:t>
            </a:r>
          </a:p>
        </p:txBody>
      </p:sp>
      <p:sp>
        <p:nvSpPr>
          <p:cNvPr id="15" name="Marcador de pie de página 3">
            <a:extLst>
              <a:ext uri="{FF2B5EF4-FFF2-40B4-BE49-F238E27FC236}">
                <a16:creationId xmlns:a16="http://schemas.microsoft.com/office/drawing/2014/main" id="{A8D4C509-6AE8-3F23-2229-0890268E569F}"/>
              </a:ext>
            </a:extLst>
          </p:cNvPr>
          <p:cNvSpPr txBox="1">
            <a:spLocks/>
          </p:cNvSpPr>
          <p:nvPr/>
        </p:nvSpPr>
        <p:spPr>
          <a:xfrm>
            <a:off x="614873" y="6186944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pic>
        <p:nvPicPr>
          <p:cNvPr id="14" name="Marcador de contenido 1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1B32AF2-58A8-CFF1-6C0B-8493B978CC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15424" y="1817758"/>
            <a:ext cx="4201886" cy="4459026"/>
          </a:xfr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6BCC5E9-FC02-64F2-BB77-D55AFF29E106}"/>
              </a:ext>
            </a:extLst>
          </p:cNvPr>
          <p:cNvSpPr txBox="1"/>
          <p:nvPr/>
        </p:nvSpPr>
        <p:spPr>
          <a:xfrm>
            <a:off x="1136974" y="2293259"/>
            <a:ext cx="2778450" cy="1862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Países con más de 30 víctimas por asesino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Número de víctimas por asesino</a:t>
            </a:r>
          </a:p>
        </p:txBody>
      </p:sp>
    </p:spTree>
    <p:extLst>
      <p:ext uri="{BB962C8B-B14F-4D97-AF65-F5344CB8AC3E}">
        <p14:creationId xmlns:p14="http://schemas.microsoft.com/office/powerpoint/2010/main" val="148693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52069"/>
            <a:ext cx="10029486" cy="706200"/>
          </a:xfrm>
        </p:spPr>
        <p:txBody>
          <a:bodyPr rtlCol="0"/>
          <a:lstStyle/>
          <a:p>
            <a:pPr rtl="0"/>
            <a:r>
              <a:rPr lang="es-ES" dirty="0"/>
              <a:t>HIPÓTESIS 4.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1437376"/>
            <a:ext cx="3386744" cy="243998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>
                <a:solidFill>
                  <a:schemeClr val="bg1">
                    <a:lumMod val="85000"/>
                  </a:schemeClr>
                </a:solidFill>
              </a:rPr>
              <a:t>Valores atípicos y reflejo de las dos posibles distribuciones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>
                    <a:lumMod val="85000"/>
                  </a:schemeClr>
                </a:solidFill>
              </a:rPr>
              <a:t>Colombia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>
                    <a:lumMod val="85000"/>
                  </a:schemeClr>
                </a:solidFill>
              </a:rPr>
              <a:t>EE.UU.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14</a:t>
            </a:fld>
            <a:endParaRPr lang="es-ES"/>
          </a:p>
        </p:txBody>
      </p:sp>
      <p:sp>
        <p:nvSpPr>
          <p:cNvPr id="3" name="Marcador de pie de página 3">
            <a:extLst>
              <a:ext uri="{FF2B5EF4-FFF2-40B4-BE49-F238E27FC236}">
                <a16:creationId xmlns:a16="http://schemas.microsoft.com/office/drawing/2014/main" id="{73EEC9B4-1C25-59CD-4077-059FC914D805}"/>
              </a:ext>
            </a:extLst>
          </p:cNvPr>
          <p:cNvSpPr txBox="1">
            <a:spLocks/>
          </p:cNvSpPr>
          <p:nvPr/>
        </p:nvSpPr>
        <p:spPr>
          <a:xfrm>
            <a:off x="599049" y="6188175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pic>
        <p:nvPicPr>
          <p:cNvPr id="12" name="Imagen 11" descr="Diagrama, Esquemático&#10;&#10;Descripción generada automáticamente con confianza media">
            <a:extLst>
              <a:ext uri="{FF2B5EF4-FFF2-40B4-BE49-F238E27FC236}">
                <a16:creationId xmlns:a16="http://schemas.microsoft.com/office/drawing/2014/main" id="{600283CC-9285-8FDE-908B-CBECCB9B0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44" y="599815"/>
            <a:ext cx="4645870" cy="57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313169"/>
            <a:ext cx="10515600" cy="936354"/>
          </a:xfrm>
        </p:spPr>
        <p:txBody>
          <a:bodyPr rtlCol="0"/>
          <a:lstStyle/>
          <a:p>
            <a:pPr rtl="0"/>
            <a:r>
              <a:rPr lang="es-ES" dirty="0"/>
              <a:t>HIPÓTESIS 5. ¿Dónde los capturan antes?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15</a:t>
            </a:fld>
            <a:endParaRPr lang="es-ES"/>
          </a:p>
        </p:txBody>
      </p:sp>
      <p:sp>
        <p:nvSpPr>
          <p:cNvPr id="7" name="Marcador de pie de página 3">
            <a:extLst>
              <a:ext uri="{FF2B5EF4-FFF2-40B4-BE49-F238E27FC236}">
                <a16:creationId xmlns:a16="http://schemas.microsoft.com/office/drawing/2014/main" id="{3671B354-B90E-C56C-BB98-2BFC4A499803}"/>
              </a:ext>
            </a:extLst>
          </p:cNvPr>
          <p:cNvSpPr txBox="1">
            <a:spLocks/>
          </p:cNvSpPr>
          <p:nvPr/>
        </p:nvSpPr>
        <p:spPr>
          <a:xfrm>
            <a:off x="599049" y="6229032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pic>
        <p:nvPicPr>
          <p:cNvPr id="21" name="Imagen 20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464FF805-4DF5-5527-82A5-C179A1B69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07" y="1084970"/>
            <a:ext cx="7730202" cy="520906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5EFC7A7-9757-4A70-C681-8182CFA61F8C}"/>
              </a:ext>
            </a:extLst>
          </p:cNvPr>
          <p:cNvSpPr txBox="1"/>
          <p:nvPr/>
        </p:nvSpPr>
        <p:spPr>
          <a:xfrm>
            <a:off x="8535753" y="1221487"/>
            <a:ext cx="29086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Vamos a presuponer que si un asesino no tiene más víctimas es porque le han detenido. De lo contrario, seguiría matando, ¿no?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0456445-623E-51B1-1863-FF43E21EEE66}"/>
              </a:ext>
            </a:extLst>
          </p:cNvPr>
          <p:cNvSpPr txBox="1"/>
          <p:nvPr/>
        </p:nvSpPr>
        <p:spPr>
          <a:xfrm>
            <a:off x="8495967" y="3052446"/>
            <a:ext cx="309698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El valor atípico (138) de Perú, Ecuador y Colombia se debe a un mismo asesino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En Pakistán también hubo un asesino que alcanzó las 100 víctimas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Por el contrario, en Estados Unidos, aun habiendo más asesinos en serie, nunca alcanzan esas cifras.</a:t>
            </a:r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65" y="44400"/>
            <a:ext cx="4393835" cy="1119506"/>
          </a:xfrm>
        </p:spPr>
        <p:txBody>
          <a:bodyPr rtlCol="0"/>
          <a:lstStyle/>
          <a:p>
            <a:pPr algn="just" rtl="0"/>
            <a:r>
              <a:rPr lang="es-ES" sz="3600" dirty="0"/>
              <a:t>CONCLUSIONES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 rtlCol="0"/>
          <a:lstStyle/>
          <a:p>
            <a:pPr rtl="0"/>
            <a:r>
              <a:rPr lang="es-ES" dirty="0"/>
              <a:t>Prevalencia de EE.UU.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 rtlCol="0"/>
          <a:lstStyle/>
          <a:p>
            <a:pPr rtl="0"/>
            <a:r>
              <a:rPr lang="es-ES" dirty="0"/>
              <a:t>Clase socioeconómica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 rtlCol="0"/>
          <a:lstStyle/>
          <a:p>
            <a:pPr rtl="0"/>
            <a:r>
              <a:rPr lang="es-ES" dirty="0"/>
              <a:t>Densidad de población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46052" y="4703253"/>
            <a:ext cx="3472502" cy="49949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  <a:spcBef>
                <a:spcPts val="0"/>
              </a:spcBef>
            </a:pPr>
            <a:r>
              <a:rPr lang="es-ES" dirty="0"/>
              <a:t>Localización y actividad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es-ES" dirty="0"/>
              <a:t>Captura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19441" y="4746794"/>
            <a:ext cx="3938732" cy="499493"/>
          </a:xfrm>
        </p:spPr>
        <p:txBody>
          <a:bodyPr rtlCol="0">
            <a:normAutofit fontScale="92500"/>
          </a:bodyPr>
          <a:lstStyle/>
          <a:p>
            <a:pPr rtl="0"/>
            <a:r>
              <a:rPr lang="es-ES" dirty="0"/>
              <a:t>Consideraciones para el futuro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986369"/>
            <a:ext cx="3489754" cy="914399"/>
          </a:xfrm>
        </p:spPr>
        <p:txBody>
          <a:bodyPr rtlCol="0">
            <a:normAutofit fontScale="77500" lnSpcReduction="20000"/>
          </a:bodyPr>
          <a:lstStyle/>
          <a:p>
            <a:pPr rtl="0">
              <a:spcBef>
                <a:spcPts val="0"/>
              </a:spcBef>
            </a:pPr>
            <a:r>
              <a:rPr lang="es-ES" dirty="0"/>
              <a:t>Más de un cuarto de los asesinos proviene de EE.UU., seguidos por Europa del Este.</a:t>
            </a:r>
          </a:p>
          <a:p>
            <a:pPr rtl="0">
              <a:spcBef>
                <a:spcPts val="0"/>
              </a:spcBef>
            </a:pPr>
            <a:r>
              <a:rPr lang="es-ES" dirty="0"/>
              <a:t>Tienen más recursos para estudiarlos y clasificarlos.</a:t>
            </a:r>
          </a:p>
          <a:p>
            <a:pPr rtl="0">
              <a:spcBef>
                <a:spcPts val="0"/>
              </a:spcBef>
            </a:pPr>
            <a:r>
              <a:rPr lang="es-ES" dirty="0"/>
              <a:t>Posibles detonantes a nivel histórico.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01097"/>
            <a:ext cx="3451778" cy="91439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Hay una correlación significativa entre el número de asesinos y el índice de pobreza., aunque sería interesante analizar otras variables para determinar la clase social de cada asesino en concreto.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15611"/>
            <a:ext cx="3538862" cy="798073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Se observó una correlación negativa entre la densidad de población y el número de asesinos, pero es poco concluyente, ya que habría que compararlo con el núcleo urbano concreto de cada sujeto.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99383"/>
            <a:ext cx="3538862" cy="799470"/>
          </a:xfrm>
        </p:spPr>
        <p:txBody>
          <a:bodyPr rtlCol="0">
            <a:normAutofit fontScale="70000" lnSpcReduction="20000"/>
          </a:bodyPr>
          <a:lstStyle/>
          <a:p>
            <a:pPr rtl="0">
              <a:lnSpc>
                <a:spcPct val="120000"/>
              </a:lnSpc>
              <a:spcBef>
                <a:spcPts val="0"/>
              </a:spcBef>
            </a:pPr>
            <a:r>
              <a:rPr lang="es-ES" dirty="0"/>
              <a:t>La mayoría están en EE.UU., seguido de cerca por Rusia, Ucrania y Sudáfrica. En países con menos visibilidad, como Colombia, el número de asesinos es mucho menor pero el de víctimas es descomunal.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914400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La tasa de víctimas por asesino varía significativamente entre países.</a:t>
            </a:r>
          </a:p>
          <a:p>
            <a:pPr rtl="0"/>
            <a:r>
              <a:rPr lang="es-ES" dirty="0"/>
              <a:t>(Falta de recursos y formación en perfiles psicológicos).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919441" y="5170358"/>
            <a:ext cx="3774914" cy="978352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/>
              <a:t>Se podría hacer un segundo estudio a partir de estas conclusiones en el que se exploren: la densidad de los núcleos urbanos de los asesinos, su presencia por continentes y si son hombres o mujeres</a:t>
            </a:r>
          </a:p>
        </p:txBody>
      </p:sp>
      <p:sp>
        <p:nvSpPr>
          <p:cNvPr id="3" name="Marcador de pie de página 3">
            <a:extLst>
              <a:ext uri="{FF2B5EF4-FFF2-40B4-BE49-F238E27FC236}">
                <a16:creationId xmlns:a16="http://schemas.microsoft.com/office/drawing/2014/main" id="{9799DF13-EF12-20BA-4CD8-385180660282}"/>
              </a:ext>
            </a:extLst>
          </p:cNvPr>
          <p:cNvSpPr txBox="1">
            <a:spLocks/>
          </p:cNvSpPr>
          <p:nvPr/>
        </p:nvSpPr>
        <p:spPr>
          <a:xfrm>
            <a:off x="599049" y="6178547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pic>
        <p:nvPicPr>
          <p:cNvPr id="6" name="Gráfico 5" descr="Ataúd contorno">
            <a:extLst>
              <a:ext uri="{FF2B5EF4-FFF2-40B4-BE49-F238E27FC236}">
                <a16:creationId xmlns:a16="http://schemas.microsoft.com/office/drawing/2014/main" id="{281D393E-6BCC-2556-3B04-8DBC5AB79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052" y="1766724"/>
            <a:ext cx="914400" cy="914400"/>
          </a:xfrm>
          <a:prstGeom prst="rect">
            <a:avLst/>
          </a:prstGeom>
        </p:spPr>
      </p:pic>
      <p:pic>
        <p:nvPicPr>
          <p:cNvPr id="11" name="Gráfico 10" descr="Inteligencia artificial contorno">
            <a:extLst>
              <a:ext uri="{FF2B5EF4-FFF2-40B4-BE49-F238E27FC236}">
                <a16:creationId xmlns:a16="http://schemas.microsoft.com/office/drawing/2014/main" id="{C7A12D52-37BF-57FA-553B-D25FD8E98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7417" y="3844371"/>
            <a:ext cx="914400" cy="914400"/>
          </a:xfrm>
          <a:prstGeom prst="rect">
            <a:avLst/>
          </a:prstGeom>
        </p:spPr>
      </p:pic>
      <p:pic>
        <p:nvPicPr>
          <p:cNvPr id="15" name="Gráfico 14" descr="Monedas contorno">
            <a:extLst>
              <a:ext uri="{FF2B5EF4-FFF2-40B4-BE49-F238E27FC236}">
                <a16:creationId xmlns:a16="http://schemas.microsoft.com/office/drawing/2014/main" id="{969B700F-043A-9D0B-834C-07B763B9C6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1478" y="1784955"/>
            <a:ext cx="914400" cy="914400"/>
          </a:xfrm>
          <a:prstGeom prst="rect">
            <a:avLst/>
          </a:prstGeom>
        </p:spPr>
      </p:pic>
      <p:pic>
        <p:nvPicPr>
          <p:cNvPr id="19" name="Gráfico 18" descr="Gráfico de barras con tendencia alcista contorno">
            <a:extLst>
              <a:ext uri="{FF2B5EF4-FFF2-40B4-BE49-F238E27FC236}">
                <a16:creationId xmlns:a16="http://schemas.microsoft.com/office/drawing/2014/main" id="{65B42357-20F7-4298-20DC-0CD2A64792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8342" y="1795752"/>
            <a:ext cx="914400" cy="914400"/>
          </a:xfrm>
          <a:prstGeom prst="rect">
            <a:avLst/>
          </a:prstGeom>
        </p:spPr>
      </p:pic>
      <p:pic>
        <p:nvPicPr>
          <p:cNvPr id="25" name="Gráfico 24" descr="Globo terrestre contorno">
            <a:extLst>
              <a:ext uri="{FF2B5EF4-FFF2-40B4-BE49-F238E27FC236}">
                <a16:creationId xmlns:a16="http://schemas.microsoft.com/office/drawing/2014/main" id="{98F818A1-EE35-8ABD-F8E2-E5B9B29D0A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0266" y="3815343"/>
            <a:ext cx="914400" cy="914400"/>
          </a:xfrm>
          <a:prstGeom prst="rect">
            <a:avLst/>
          </a:prstGeom>
        </p:spPr>
      </p:pic>
      <p:pic>
        <p:nvPicPr>
          <p:cNvPr id="27" name="Gráfico 26" descr="Diana contorno">
            <a:extLst>
              <a:ext uri="{FF2B5EF4-FFF2-40B4-BE49-F238E27FC236}">
                <a16:creationId xmlns:a16="http://schemas.microsoft.com/office/drawing/2014/main" id="{53A559B7-2CA9-4CAB-0FF4-E471A2CAD8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09280" y="38572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Stay safe…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F9AFE-8B50-4B6D-B980-C1F1773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49" y="3207656"/>
            <a:ext cx="5293751" cy="2813011"/>
          </a:xfrm>
        </p:spPr>
        <p:txBody>
          <a:bodyPr rtlCol="0">
            <a:normAutofit lnSpcReduction="10000"/>
          </a:bodyPr>
          <a:lstStyle/>
          <a:p>
            <a:pPr algn="just">
              <a:lnSpc>
                <a:spcPct val="125000"/>
              </a:lnSpc>
            </a:pPr>
            <a:r>
              <a:rPr lang="es-ES" sz="1600" dirty="0"/>
              <a:t>«Perfil de asesino que mata a 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más de tres víctimas con un período de "enfriamiento" </a:t>
            </a:r>
            <a:r>
              <a:rPr lang="es-ES" sz="1600" dirty="0"/>
              <a:t>entre cada asesinato,​ y cuya motivación usual es la 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gratificación</a:t>
            </a:r>
            <a:r>
              <a:rPr lang="es-ES" sz="1600" dirty="0"/>
              <a:t> psicológica que le proporciona cometer dicho crimen, aunque no necesariamente la única.</a:t>
            </a:r>
          </a:p>
          <a:p>
            <a:pPr algn="just">
              <a:lnSpc>
                <a:spcPct val="125000"/>
              </a:lnSpc>
            </a:pPr>
            <a:r>
              <a:rPr lang="es-ES" sz="1600" dirty="0"/>
              <a:t>Estos asesinos tienden a ser 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selectivos al elegir a sus víctimas</a:t>
            </a:r>
            <a:r>
              <a:rPr lang="es-ES" sz="1600" dirty="0"/>
              <a:t>, para lo que normalmente se guían por algún estereotipo o modelo, y lo hacen impulsados por alguna necesidad interior irrefrenable».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837333"/>
            <a:ext cx="4143555" cy="237032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¿QUÉ ES LO QUE DEFINE A UN ASESINO EN SERIE?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913584" cy="365125"/>
          </a:xfrm>
        </p:spPr>
        <p:txBody>
          <a:bodyPr rtlCol="0"/>
          <a:lstStyle/>
          <a:p>
            <a:pPr rtl="0"/>
            <a:r>
              <a:rPr lang="es-ES" dirty="0"/>
              <a:t>¿Es determinante el entorno para los asesinos en serie?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2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3497" y="1166225"/>
            <a:ext cx="4846058" cy="5021311"/>
          </a:xfrm>
        </p:spPr>
        <p:txBody>
          <a:bodyPr rtlCol="0">
            <a:normAutofit fontScale="92500"/>
          </a:bodyPr>
          <a:lstStyle/>
          <a:p>
            <a:pPr marL="342900" indent="-342900" algn="just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bg1"/>
                </a:solidFill>
              </a:rPr>
              <a:t>No cometen crímenes pasionales, ni suelen elegir a sus víctimas para ajustar cuentas. Pueden ser metódicos y tener templanza.</a:t>
            </a:r>
          </a:p>
          <a:p>
            <a:pPr marL="342900" indent="-342900" algn="just" rtl="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bg1"/>
                </a:solidFill>
              </a:rPr>
              <a:t>Entonces, ¿cómo surge este perfil de asesino? ¿Qué factores los motiva a actuar?</a:t>
            </a:r>
          </a:p>
          <a:p>
            <a:pPr marL="342900" indent="-342900" algn="just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s-ES" sz="2000" b="1" i="0" dirty="0">
                <a:solidFill>
                  <a:schemeClr val="bg1"/>
                </a:solidFill>
              </a:rPr>
              <a:t>Este análisis se centrará en los siguientes factores:</a:t>
            </a:r>
          </a:p>
          <a:p>
            <a:pPr marL="742950" lvl="1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500" b="1" i="0" dirty="0"/>
              <a:t>País de procedencia</a:t>
            </a:r>
          </a:p>
          <a:p>
            <a:pPr marL="742950" lvl="1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500" b="1" i="0" dirty="0"/>
              <a:t>Número de víctimas</a:t>
            </a:r>
          </a:p>
          <a:p>
            <a:pPr marL="742950" lvl="1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500" b="1" i="0" dirty="0"/>
              <a:t>Densidad de población</a:t>
            </a:r>
          </a:p>
          <a:p>
            <a:pPr marL="742950" lvl="1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500" b="1" i="0" dirty="0"/>
              <a:t>Índice de pobreza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08CE2B3-BEC4-D9D9-3C5A-1C717102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38" y="424414"/>
            <a:ext cx="3256673" cy="1325563"/>
          </a:xfrm>
        </p:spPr>
        <p:txBody>
          <a:bodyPr/>
          <a:lstStyle/>
          <a:p>
            <a:r>
              <a:rPr lang="es-ES" dirty="0"/>
              <a:t>LOS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04DBE7-D928-CD75-5E49-FF42A62F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051058"/>
            <a:ext cx="2743200" cy="365125"/>
          </a:xfrm>
        </p:spPr>
        <p:txBody>
          <a:bodyPr/>
          <a:lstStyle/>
          <a:p>
            <a:pPr rtl="0"/>
            <a:fld id="{95CBEC59-7FF9-4688-98DF-89832A0C902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EE44FDE-9280-15E9-C147-929B65CD8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533" y="1103889"/>
            <a:ext cx="5157787" cy="823912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“Fun fact”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278F325C-F0EF-4533-D1AC-A216E66D3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3758" y="715295"/>
            <a:ext cx="4019420" cy="2354693"/>
          </a:xfrm>
        </p:spPr>
        <p:txBody>
          <a:bodyPr>
            <a:noAutofit/>
          </a:bodyPr>
          <a:lstStyle/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355 asesinos</a:t>
            </a:r>
          </a:p>
          <a:p>
            <a:pPr algn="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6292 víctimas</a:t>
            </a:r>
          </a:p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57 países</a:t>
            </a:r>
          </a:p>
          <a:p>
            <a:pPr algn="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continentes</a:t>
            </a:r>
          </a:p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1900-2018</a:t>
            </a:r>
          </a:p>
        </p:txBody>
      </p:sp>
      <p:sp>
        <p:nvSpPr>
          <p:cNvPr id="16" name="Marcador de contenido 13">
            <a:extLst>
              <a:ext uri="{FF2B5EF4-FFF2-40B4-BE49-F238E27FC236}">
                <a16:creationId xmlns:a16="http://schemas.microsoft.com/office/drawing/2014/main" id="{19F35EDD-DA41-64B6-11B3-BA740B400EA6}"/>
              </a:ext>
            </a:extLst>
          </p:cNvPr>
          <p:cNvSpPr txBox="1">
            <a:spLocks/>
          </p:cNvSpPr>
          <p:nvPr/>
        </p:nvSpPr>
        <p:spPr>
          <a:xfrm>
            <a:off x="932817" y="1874259"/>
            <a:ext cx="5365562" cy="101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sz="2000" b="1" dirty="0"/>
              <a:t>En el </a:t>
            </a:r>
            <a:r>
              <a:rPr lang="es-ES" sz="2000" b="1" i="1" dirty="0" err="1"/>
              <a:t>dataset</a:t>
            </a:r>
            <a:r>
              <a:rPr lang="es-ES" sz="2000" b="1" i="1" dirty="0"/>
              <a:t> </a:t>
            </a:r>
            <a:r>
              <a:rPr lang="es-ES" sz="2000" b="1" dirty="0"/>
              <a:t>hay cinco sujetos de España</a:t>
            </a:r>
          </a:p>
        </p:txBody>
      </p:sp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AAE46132-6BC5-8E80-C34D-C605E196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96" y="1098296"/>
            <a:ext cx="1299395" cy="12993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DB4FBC-A992-9571-C380-F0AB1F7F54C3}"/>
              </a:ext>
            </a:extLst>
          </p:cNvPr>
          <p:cNvSpPr txBox="1">
            <a:spLocks/>
          </p:cNvSpPr>
          <p:nvPr/>
        </p:nvSpPr>
        <p:spPr>
          <a:xfrm>
            <a:off x="905521" y="3171375"/>
            <a:ext cx="10515600" cy="630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PLANTEAMIENTO DE HIPÓTESIS</a:t>
            </a:r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1AA7BF99-474E-D830-4BD0-58F0F8371A68}"/>
              </a:ext>
            </a:extLst>
          </p:cNvPr>
          <p:cNvSpPr txBox="1">
            <a:spLocks/>
          </p:cNvSpPr>
          <p:nvPr/>
        </p:nvSpPr>
        <p:spPr>
          <a:xfrm>
            <a:off x="6223070" y="3920896"/>
            <a:ext cx="5157787" cy="617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Este tipo de perfil de asesino tiende a aparecer en lugares </a:t>
            </a:r>
            <a:r>
              <a:rPr lang="es-ES" b="1" dirty="0"/>
              <a:t>con alta densidad de población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697D599-7F7A-BB08-61E5-079EB0BCE4D6}"/>
              </a:ext>
            </a:extLst>
          </p:cNvPr>
          <p:cNvSpPr txBox="1">
            <a:spLocks/>
          </p:cNvSpPr>
          <p:nvPr/>
        </p:nvSpPr>
        <p:spPr>
          <a:xfrm>
            <a:off x="986426" y="4980450"/>
            <a:ext cx="1744662" cy="500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Hipótesis 2.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E466E204-FE79-7C55-6DC6-21FBE613D761}"/>
              </a:ext>
            </a:extLst>
          </p:cNvPr>
          <p:cNvSpPr txBox="1">
            <a:spLocks/>
          </p:cNvSpPr>
          <p:nvPr/>
        </p:nvSpPr>
        <p:spPr>
          <a:xfrm>
            <a:off x="6288699" y="4882797"/>
            <a:ext cx="5157787" cy="617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/>
              <a:t>Países</a:t>
            </a:r>
            <a:r>
              <a:rPr lang="es-ES" dirty="0"/>
              <a:t> en los que estos asesinos </a:t>
            </a:r>
            <a:r>
              <a:rPr lang="es-ES" b="1" dirty="0"/>
              <a:t>están más presentes o donde cometen más crímenes</a:t>
            </a:r>
            <a:endParaRPr lang="es-ES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1078118C-C8AE-9A27-E067-758579C3DEBC}"/>
              </a:ext>
            </a:extLst>
          </p:cNvPr>
          <p:cNvSpPr txBox="1">
            <a:spLocks/>
          </p:cNvSpPr>
          <p:nvPr/>
        </p:nvSpPr>
        <p:spPr>
          <a:xfrm>
            <a:off x="972405" y="3629252"/>
            <a:ext cx="1971093" cy="436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Hipótesis 1.</a:t>
            </a:r>
          </a:p>
        </p:txBody>
      </p:sp>
      <p:sp>
        <p:nvSpPr>
          <p:cNvPr id="20" name="Marcador de contenido 5">
            <a:extLst>
              <a:ext uri="{FF2B5EF4-FFF2-40B4-BE49-F238E27FC236}">
                <a16:creationId xmlns:a16="http://schemas.microsoft.com/office/drawing/2014/main" id="{FDDDE7A8-7623-EE8B-1DAE-A87A0AA08A69}"/>
              </a:ext>
            </a:extLst>
          </p:cNvPr>
          <p:cNvSpPr txBox="1">
            <a:spLocks/>
          </p:cNvSpPr>
          <p:nvPr/>
        </p:nvSpPr>
        <p:spPr>
          <a:xfrm>
            <a:off x="938213" y="5433091"/>
            <a:ext cx="5157787" cy="617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s-ES" sz="1600" i="0" dirty="0">
                <a:solidFill>
                  <a:schemeClr val="bg1"/>
                </a:solidFill>
              </a:rPr>
              <a:t>Suelen pertenecer a </a:t>
            </a:r>
            <a:r>
              <a:rPr lang="es-ES" sz="1600" b="1" i="0" dirty="0">
                <a:solidFill>
                  <a:schemeClr val="bg1"/>
                </a:solidFill>
              </a:rPr>
              <a:t>clases socioeconómicas bajas </a:t>
            </a:r>
            <a:r>
              <a:rPr lang="es-ES" sz="1600" i="0" dirty="0">
                <a:solidFill>
                  <a:schemeClr val="bg1"/>
                </a:solidFill>
              </a:rPr>
              <a:t>o es lo que predomina a su alrededor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F4A20140-AD7D-8263-85A7-A396CF3A0837}"/>
              </a:ext>
            </a:extLst>
          </p:cNvPr>
          <p:cNvSpPr txBox="1">
            <a:spLocks/>
          </p:cNvSpPr>
          <p:nvPr/>
        </p:nvSpPr>
        <p:spPr>
          <a:xfrm>
            <a:off x="6298379" y="4547169"/>
            <a:ext cx="1744663" cy="4604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Hipótesis 4.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254D0722-57C1-8D55-D044-A7B7D7C7DF2F}"/>
              </a:ext>
            </a:extLst>
          </p:cNvPr>
          <p:cNvSpPr txBox="1">
            <a:spLocks/>
          </p:cNvSpPr>
          <p:nvPr/>
        </p:nvSpPr>
        <p:spPr>
          <a:xfrm>
            <a:off x="690039" y="3923877"/>
            <a:ext cx="5750707" cy="1225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¿Realmente son más comunes </a:t>
            </a:r>
            <a:r>
              <a:rPr lang="es-ES" b="1" dirty="0"/>
              <a:t>en EE.UU. y Europa </a:t>
            </a:r>
            <a:r>
              <a:rPr lang="es-ES" dirty="0"/>
              <a:t>o es una creencia extendida por las series y documentales?</a:t>
            </a:r>
          </a:p>
          <a:p>
            <a:r>
              <a:rPr lang="es-ES" dirty="0"/>
              <a:t>Claramente partimos del sesgo de nuestra cultura occidental y del peso que tiene EE.UU. en ella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550A5F7C-6FF0-2236-B9E0-891911C6CCAD}"/>
              </a:ext>
            </a:extLst>
          </p:cNvPr>
          <p:cNvSpPr txBox="1">
            <a:spLocks/>
          </p:cNvSpPr>
          <p:nvPr/>
        </p:nvSpPr>
        <p:spPr>
          <a:xfrm>
            <a:off x="6277734" y="3507568"/>
            <a:ext cx="1928321" cy="5855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Hipótesis 3.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510A0288-C964-F5BB-318F-37645BF1767D}"/>
              </a:ext>
            </a:extLst>
          </p:cNvPr>
          <p:cNvSpPr txBox="1">
            <a:spLocks/>
          </p:cNvSpPr>
          <p:nvPr/>
        </p:nvSpPr>
        <p:spPr>
          <a:xfrm>
            <a:off x="6349758" y="5366470"/>
            <a:ext cx="1744662" cy="5004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Hipótesis 5.</a:t>
            </a:r>
          </a:p>
        </p:txBody>
      </p: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4C1D763B-3C1C-E6EE-730C-7BBFAB00F13A}"/>
              </a:ext>
            </a:extLst>
          </p:cNvPr>
          <p:cNvSpPr txBox="1">
            <a:spLocks/>
          </p:cNvSpPr>
          <p:nvPr/>
        </p:nvSpPr>
        <p:spPr>
          <a:xfrm>
            <a:off x="6288699" y="5804657"/>
            <a:ext cx="4936723" cy="35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¿En qué países los descubren o capturan antes?</a:t>
            </a:r>
          </a:p>
        </p:txBody>
      </p:sp>
      <p:sp>
        <p:nvSpPr>
          <p:cNvPr id="17" name="Marcador de pie de página 3">
            <a:extLst>
              <a:ext uri="{FF2B5EF4-FFF2-40B4-BE49-F238E27FC236}">
                <a16:creationId xmlns:a16="http://schemas.microsoft.com/office/drawing/2014/main" id="{DCBE6382-61A4-AE7D-874B-FE4969CC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811984" cy="365125"/>
          </a:xfrm>
        </p:spPr>
        <p:txBody>
          <a:bodyPr rtlCol="0"/>
          <a:lstStyle/>
          <a:p>
            <a:pPr rtl="0"/>
            <a:r>
              <a:rPr lang="es-ES" dirty="0"/>
              <a:t>¿Es determinante el entorno para los asesinos en serie?</a:t>
            </a:r>
          </a:p>
        </p:txBody>
      </p:sp>
    </p:spTree>
    <p:extLst>
      <p:ext uri="{BB962C8B-B14F-4D97-AF65-F5344CB8AC3E}">
        <p14:creationId xmlns:p14="http://schemas.microsoft.com/office/powerpoint/2010/main" val="295755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A4D68-6843-2F34-2536-9E8B8B91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05" y="1395530"/>
            <a:ext cx="4350766" cy="245075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HIPÓTESIS 1.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sz="3200" dirty="0">
                <a:solidFill>
                  <a:schemeClr val="bg1"/>
                </a:solidFill>
              </a:rPr>
              <a:t>¿Son más comunes en EE.UU. y Europa?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E76AE3-6C9A-C1A4-E355-6881091B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31AE190-C8D7-1925-DB75-1D2E72106C3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2541" y="3661230"/>
            <a:ext cx="6081486" cy="692595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 355 asesinos en serie, 98 son de EE.UU.</a:t>
            </a:r>
          </a:p>
        </p:txBody>
      </p:sp>
      <p:sp>
        <p:nvSpPr>
          <p:cNvPr id="8" name="Marcador de pie de página 3">
            <a:extLst>
              <a:ext uri="{FF2B5EF4-FFF2-40B4-BE49-F238E27FC236}">
                <a16:creationId xmlns:a16="http://schemas.microsoft.com/office/drawing/2014/main" id="{0FB9A0AA-AF6A-7EE4-1AA2-81D0F10DDB7A}"/>
              </a:ext>
            </a:extLst>
          </p:cNvPr>
          <p:cNvSpPr txBox="1">
            <a:spLocks/>
          </p:cNvSpPr>
          <p:nvPr/>
        </p:nvSpPr>
        <p:spPr>
          <a:xfrm>
            <a:off x="614873" y="6186944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1DCA467-1C02-9D47-F19B-12CFEE7CCA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5994" y="1107210"/>
            <a:ext cx="4967513" cy="51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3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A4D68-6843-2F34-2536-9E8B8B91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892115"/>
            <a:ext cx="4143555" cy="965712"/>
          </a:xfrm>
        </p:spPr>
        <p:txBody>
          <a:bodyPr>
            <a:normAutofit/>
          </a:bodyPr>
          <a:lstStyle/>
          <a:p>
            <a:r>
              <a:rPr lang="es-ES" dirty="0"/>
              <a:t>HIPÓTESIS 1.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E76AE3-6C9A-C1A4-E355-6881091B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CBF7B6-EF68-C158-3E65-61A4092DB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98976" y="2257494"/>
            <a:ext cx="3207657" cy="823912"/>
          </a:xfrm>
        </p:spPr>
        <p:txBody>
          <a:bodyPr>
            <a:normAutofit lnSpcReduction="10000"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¿Son más comunes en EE.UU. y Europa?</a:t>
            </a:r>
            <a:endParaRPr lang="es-ES" dirty="0"/>
          </a:p>
        </p:txBody>
      </p:sp>
      <p:pic>
        <p:nvPicPr>
          <p:cNvPr id="11" name="Marcador de contenido 10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6516AD4E-B93F-5DF9-DD39-AA9BC982EFC1}"/>
              </a:ext>
            </a:extLst>
          </p:cNvPr>
          <p:cNvPicPr>
            <a:picLocks noGrp="1" noChangeAspect="1"/>
          </p:cNvPicPr>
          <p:nvPr>
            <p:ph sz="half" idx="17"/>
          </p:nvPr>
        </p:nvPicPr>
        <p:blipFill>
          <a:blip r:embed="rId3"/>
          <a:stretch>
            <a:fillRect/>
          </a:stretch>
        </p:blipFill>
        <p:spPr>
          <a:xfrm>
            <a:off x="1248229" y="1886672"/>
            <a:ext cx="4002143" cy="4272729"/>
          </a:xfr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D9F91E8-77D2-751D-4CCD-22AD022D6EA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634525"/>
          </a:xfrm>
        </p:spPr>
        <p:txBody>
          <a:bodyPr/>
          <a:lstStyle/>
          <a:p>
            <a:r>
              <a:rPr lang="es-ES" dirty="0"/>
              <a:t>Entre cuatro países suman casi la mitad de asesinos en serie</a:t>
            </a:r>
          </a:p>
          <a:p>
            <a:r>
              <a:rPr lang="es-ES" dirty="0"/>
              <a:t>Se podría afirmar que sí, este perfil se da más en EE.UU. y Europa del Este.</a:t>
            </a:r>
          </a:p>
          <a:p>
            <a:r>
              <a:rPr lang="es-ES" dirty="0"/>
              <a:t>Puede deberse a que disponen de recursos y de organismos gubernamentales especializados en estudiar estos casos, mientras que en otros países se tomaban como asesinatos inconexos y aislados</a:t>
            </a:r>
          </a:p>
        </p:txBody>
      </p:sp>
      <p:sp>
        <p:nvSpPr>
          <p:cNvPr id="8" name="Marcador de pie de página 3">
            <a:extLst>
              <a:ext uri="{FF2B5EF4-FFF2-40B4-BE49-F238E27FC236}">
                <a16:creationId xmlns:a16="http://schemas.microsoft.com/office/drawing/2014/main" id="{0FB9A0AA-AF6A-7EE4-1AA2-81D0F10DDB7A}"/>
              </a:ext>
            </a:extLst>
          </p:cNvPr>
          <p:cNvSpPr txBox="1">
            <a:spLocks/>
          </p:cNvSpPr>
          <p:nvPr/>
        </p:nvSpPr>
        <p:spPr>
          <a:xfrm>
            <a:off x="614873" y="6186944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</p:spTree>
    <p:extLst>
      <p:ext uri="{BB962C8B-B14F-4D97-AF65-F5344CB8AC3E}">
        <p14:creationId xmlns:p14="http://schemas.microsoft.com/office/powerpoint/2010/main" val="46777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1D98149C-08FC-E9E0-5EF5-66693340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76" y="430997"/>
            <a:ext cx="3932237" cy="735229"/>
          </a:xfrm>
        </p:spPr>
        <p:txBody>
          <a:bodyPr/>
          <a:lstStyle/>
          <a:p>
            <a:r>
              <a:rPr lang="es-ES" dirty="0"/>
              <a:t>HIPÓTESIS 1.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83BE87BF-1EDC-0806-5965-93213EC99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1983" y="585242"/>
            <a:ext cx="6721788" cy="369332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1">
                    <a:lumMod val="85000"/>
                  </a:schemeClr>
                </a:solidFill>
              </a:rPr>
              <a:t>(Se han omitido los países con menos de 5 asesinos en serie)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E2A34C-BE36-DC7D-078F-E389BAC1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28" name="Marcador de pie de página 3">
            <a:extLst>
              <a:ext uri="{FF2B5EF4-FFF2-40B4-BE49-F238E27FC236}">
                <a16:creationId xmlns:a16="http://schemas.microsoft.com/office/drawing/2014/main" id="{168F8ED2-0EC7-BAE4-C312-1645DEFCCB97}"/>
              </a:ext>
            </a:extLst>
          </p:cNvPr>
          <p:cNvSpPr txBox="1">
            <a:spLocks/>
          </p:cNvSpPr>
          <p:nvPr/>
        </p:nvSpPr>
        <p:spPr>
          <a:xfrm>
            <a:off x="385253" y="6186032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E6C012E0-ED13-FCCC-855B-66CE5479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81" y="1216932"/>
            <a:ext cx="3932238" cy="48711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6EA995-2613-6B1E-8E25-2DCD5A1CFF2D}"/>
              </a:ext>
            </a:extLst>
          </p:cNvPr>
          <p:cNvSpPr txBox="1"/>
          <p:nvPr/>
        </p:nvSpPr>
        <p:spPr>
          <a:xfrm>
            <a:off x="4947419" y="901087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>
                    <a:lumMod val="85000"/>
                  </a:schemeClr>
                </a:solidFill>
              </a:rPr>
              <a:t>Ampliamos la imagen obviando el valor atípico de EE.UU.</a:t>
            </a:r>
          </a:p>
        </p:txBody>
      </p:sp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59EA5E1F-6265-BACE-8317-61C7BFE8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112" y="1256588"/>
            <a:ext cx="3932239" cy="4831504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585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20" name="Marcador de pie de página 3">
            <a:extLst>
              <a:ext uri="{FF2B5EF4-FFF2-40B4-BE49-F238E27FC236}">
                <a16:creationId xmlns:a16="http://schemas.microsoft.com/office/drawing/2014/main" id="{6DFE96D0-22F0-4267-9EA4-C9E557E70159}"/>
              </a:ext>
            </a:extLst>
          </p:cNvPr>
          <p:cNvSpPr txBox="1">
            <a:spLocks/>
          </p:cNvSpPr>
          <p:nvPr/>
        </p:nvSpPr>
        <p:spPr>
          <a:xfrm>
            <a:off x="599049" y="6175380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sp>
        <p:nvSpPr>
          <p:cNvPr id="2" name="Título 18">
            <a:extLst>
              <a:ext uri="{FF2B5EF4-FFF2-40B4-BE49-F238E27FC236}">
                <a16:creationId xmlns:a16="http://schemas.microsoft.com/office/drawing/2014/main" id="{BBC0394B-9369-C2A1-45CD-3E32D0DB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723900"/>
            <a:ext cx="3658407" cy="1325563"/>
          </a:xfrm>
        </p:spPr>
        <p:txBody>
          <a:bodyPr/>
          <a:lstStyle/>
          <a:p>
            <a:r>
              <a:rPr lang="es-ES" dirty="0"/>
              <a:t>HIPÓTESIS 1.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685DA0-81AD-A5B9-7875-E2D42DDDCE27}"/>
              </a:ext>
            </a:extLst>
          </p:cNvPr>
          <p:cNvSpPr txBox="1"/>
          <p:nvPr/>
        </p:nvSpPr>
        <p:spPr>
          <a:xfrm>
            <a:off x="928688" y="1739518"/>
            <a:ext cx="28595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Distribución muy dispar de las cifras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EE.UU. Es un valor atípico que descompensa la media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2120875E-94B2-2F6D-1150-215877C02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544" y="821691"/>
            <a:ext cx="7277407" cy="52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26513"/>
            <a:ext cx="10515600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HIPÓTESIS 2 y 3.</a:t>
            </a:r>
            <a:br>
              <a:rPr lang="es-ES" dirty="0"/>
            </a:br>
            <a:r>
              <a:rPr lang="es-ES" dirty="0"/>
              <a:t>Índice de pobreza y densidad de población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1598357"/>
            <a:ext cx="5157787" cy="823912"/>
          </a:xfrm>
        </p:spPr>
        <p:txBody>
          <a:bodyPr rtlCol="0"/>
          <a:lstStyle/>
          <a:p>
            <a:pPr rtl="0"/>
            <a:r>
              <a:rPr lang="es-ES" dirty="0"/>
              <a:t>Correlación de las variables: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050" y="2599849"/>
            <a:ext cx="4220150" cy="220438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Correlación positiva entre el índice de pobreza y el número de asesinos de un país.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Correlación negativa débil entre el la densidad y el número de asesinos (no concluyente).</a:t>
            </a:r>
          </a:p>
        </p:txBody>
      </p:sp>
      <p:sp>
        <p:nvSpPr>
          <p:cNvPr id="10" name="Marcador de pie de página 3">
            <a:extLst>
              <a:ext uri="{FF2B5EF4-FFF2-40B4-BE49-F238E27FC236}">
                <a16:creationId xmlns:a16="http://schemas.microsoft.com/office/drawing/2014/main" id="{ACEBCAEB-D70A-65C8-7467-6FE2E9842813}"/>
              </a:ext>
            </a:extLst>
          </p:cNvPr>
          <p:cNvSpPr txBox="1">
            <a:spLocks/>
          </p:cNvSpPr>
          <p:nvPr/>
        </p:nvSpPr>
        <p:spPr>
          <a:xfrm>
            <a:off x="599049" y="6177337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pic>
        <p:nvPicPr>
          <p:cNvPr id="15" name="Marcador de contenido 14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5151E42C-03C1-774F-CF5B-64C48B0992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000399" y="1752077"/>
            <a:ext cx="6262801" cy="4697746"/>
          </a:xfr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5494F-8EB6-1481-D609-2E689681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630859"/>
            <a:ext cx="4540672" cy="1536580"/>
          </a:xfrm>
        </p:spPr>
        <p:txBody>
          <a:bodyPr>
            <a:normAutofit fontScale="90000"/>
          </a:bodyPr>
          <a:lstStyle/>
          <a:p>
            <a:r>
              <a:rPr lang="es-ES" dirty="0"/>
              <a:t>HIPÓTESIS 2.</a:t>
            </a:r>
            <a:br>
              <a:rPr lang="es-ES" dirty="0"/>
            </a:br>
            <a:r>
              <a:rPr lang="es-ES" dirty="0"/>
              <a:t>Índice de pobreza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DA9B7D-590E-1F0E-D4F2-2C5A489F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15" name="Marcador de contenido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C70208-37C8-21D7-066D-30EDB08C95BD}"/>
              </a:ext>
            </a:extLst>
          </p:cNvPr>
          <p:cNvPicPr>
            <a:picLocks noGrp="1" noChangeAspect="1"/>
          </p:cNvPicPr>
          <p:nvPr>
            <p:ph sz="half" idx="18"/>
          </p:nvPr>
        </p:nvPicPr>
        <p:blipFill>
          <a:blip r:embed="rId3"/>
          <a:stretch>
            <a:fillRect/>
          </a:stretch>
        </p:blipFill>
        <p:spPr>
          <a:xfrm>
            <a:off x="246008" y="1997599"/>
            <a:ext cx="5822183" cy="3878614"/>
          </a:xfrm>
        </p:spPr>
      </p:pic>
      <p:sp>
        <p:nvSpPr>
          <p:cNvPr id="12" name="Marcador de pie de página 3">
            <a:extLst>
              <a:ext uri="{FF2B5EF4-FFF2-40B4-BE49-F238E27FC236}">
                <a16:creationId xmlns:a16="http://schemas.microsoft.com/office/drawing/2014/main" id="{604D79D7-26BA-C44B-5074-E8555B6C1C3E}"/>
              </a:ext>
            </a:extLst>
          </p:cNvPr>
          <p:cNvSpPr txBox="1">
            <a:spLocks/>
          </p:cNvSpPr>
          <p:nvPr/>
        </p:nvSpPr>
        <p:spPr>
          <a:xfrm>
            <a:off x="599049" y="6150623"/>
            <a:ext cx="3716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¿Es determinante el entorno para los asesinos en serie?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8E38887-CBA4-A1FA-7DB8-436D10C15921}"/>
              </a:ext>
            </a:extLst>
          </p:cNvPr>
          <p:cNvSpPr txBox="1"/>
          <p:nvPr/>
        </p:nvSpPr>
        <p:spPr>
          <a:xfrm>
            <a:off x="6911272" y="3672233"/>
            <a:ext cx="4172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Valor atípico excluido: número de asesinos de EE.UU. (98)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33DA34F-62F6-610E-86C4-5131E22C3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423416"/>
            <a:ext cx="4783083" cy="823912"/>
          </a:xfrm>
        </p:spPr>
        <p:txBody>
          <a:bodyPr/>
          <a:lstStyle/>
          <a:p>
            <a:r>
              <a:rPr lang="es-ES" dirty="0"/>
              <a:t>Correlación positiva</a:t>
            </a:r>
          </a:p>
        </p:txBody>
      </p:sp>
    </p:spTree>
    <p:extLst>
      <p:ext uri="{BB962C8B-B14F-4D97-AF65-F5344CB8AC3E}">
        <p14:creationId xmlns:p14="http://schemas.microsoft.com/office/powerpoint/2010/main" val="33776665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ysClr val="window" lastClr="FFFFFF"/>
      </a:lt1>
      <a:dk2>
        <a:srgbClr val="323232"/>
      </a:dk2>
      <a:lt2>
        <a:srgbClr val="640101"/>
      </a:lt2>
      <a:accent1>
        <a:srgbClr val="C90202"/>
      </a:accent1>
      <a:accent2>
        <a:srgbClr val="D55B69"/>
      </a:accent2>
      <a:accent3>
        <a:srgbClr val="BF3242"/>
      </a:accent3>
      <a:accent4>
        <a:srgbClr val="E59CA4"/>
      </a:accent4>
      <a:accent5>
        <a:srgbClr val="30243C"/>
      </a:accent5>
      <a:accent6>
        <a:srgbClr val="48365A"/>
      </a:accent6>
      <a:hlink>
        <a:srgbClr val="855001"/>
      </a:hlink>
      <a:folHlink>
        <a:srgbClr val="FCAE3B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o 1">
    <a:dk1>
      <a:sysClr val="windowText" lastClr="000000"/>
    </a:dk1>
    <a:lt1>
      <a:sysClr val="window" lastClr="FFFFFF"/>
    </a:lt1>
    <a:dk2>
      <a:srgbClr val="323232"/>
    </a:dk2>
    <a:lt2>
      <a:srgbClr val="640101"/>
    </a:lt2>
    <a:accent1>
      <a:srgbClr val="C90202"/>
    </a:accent1>
    <a:accent2>
      <a:srgbClr val="D55B69"/>
    </a:accent2>
    <a:accent3>
      <a:srgbClr val="BF3242"/>
    </a:accent3>
    <a:accent4>
      <a:srgbClr val="E59CA4"/>
    </a:accent4>
    <a:accent5>
      <a:srgbClr val="30243C"/>
    </a:accent5>
    <a:accent6>
      <a:srgbClr val="48365A"/>
    </a:accent6>
    <a:hlink>
      <a:srgbClr val="855001"/>
    </a:hlink>
    <a:folHlink>
      <a:srgbClr val="FCAE3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y elegante en negrita</Template>
  <TotalTime>2151</TotalTime>
  <Words>1216</Words>
  <Application>Microsoft Office PowerPoint</Application>
  <PresentationFormat>Panorámica</PresentationFormat>
  <Paragraphs>137</Paragraphs>
  <Slides>17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Avenir Next LT Pro</vt:lpstr>
      <vt:lpstr>Calibri</vt:lpstr>
      <vt:lpstr>Wingdings</vt:lpstr>
      <vt:lpstr>Arial</vt:lpstr>
      <vt:lpstr>Speak Pro</vt:lpstr>
      <vt:lpstr>Tema de Office</vt:lpstr>
      <vt:lpstr>¿Es determinante el entorno para los asesinos en serie?</vt:lpstr>
      <vt:lpstr>¿QUÉ ES LO QUE DEFINE A UN ASESINO EN SERIE?</vt:lpstr>
      <vt:lpstr>LOS DATOS</vt:lpstr>
      <vt:lpstr>HIPÓTESIS 1. ¿Son más comunes en EE.UU. y Europa?</vt:lpstr>
      <vt:lpstr>HIPÓTESIS 1.</vt:lpstr>
      <vt:lpstr>HIPÓTESIS 1.</vt:lpstr>
      <vt:lpstr>HIPÓTESIS 1.</vt:lpstr>
      <vt:lpstr>HIPÓTESIS 2 y 3. Índice de pobreza y densidad de población</vt:lpstr>
      <vt:lpstr>HIPÓTESIS 2. Índice de pobreza</vt:lpstr>
      <vt:lpstr>HIPÓTESIS 3. Densidad de población</vt:lpstr>
      <vt:lpstr>Presentación de PowerPoint</vt:lpstr>
      <vt:lpstr>Presentación de PowerPoint</vt:lpstr>
      <vt:lpstr>HIPÓTESIS 4. Distribución geográfica y nivel de actividad </vt:lpstr>
      <vt:lpstr>HIPÓTESIS 4.</vt:lpstr>
      <vt:lpstr>HIPÓTESIS 5. ¿Dónde los capturan antes?</vt:lpstr>
      <vt:lpstr>CONCLUSIONES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¿Es determinante el entorno para los asesinos en serie?</dc:title>
  <dc:creator>FERNANDEZ GONZALEZ, SAMUEL</dc:creator>
  <cp:lastModifiedBy>FERNANDEZ GONZALEZ, SAMUEL</cp:lastModifiedBy>
  <cp:revision>40</cp:revision>
  <dcterms:created xsi:type="dcterms:W3CDTF">2023-10-23T13:36:30Z</dcterms:created>
  <dcterms:modified xsi:type="dcterms:W3CDTF">2023-10-25T21:00:44Z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f4bb52-9e9d-4296-940a-59002820a53c_Enabled">
    <vt:lpwstr>true</vt:lpwstr>
  </property>
  <property fmtid="{D5CDD505-2E9C-101B-9397-08002B2CF9AE}" pid="4" name="MSIP_Label_5bf4bb52-9e9d-4296-940a-59002820a53c_SetDate">
    <vt:lpwstr>2023-10-23T13:51:54Z</vt:lpwstr>
  </property>
  <property fmtid="{D5CDD505-2E9C-101B-9397-08002B2CF9AE}" pid="5" name="MSIP_Label_5bf4bb52-9e9d-4296-940a-59002820a53c_Method">
    <vt:lpwstr>Standard</vt:lpwstr>
  </property>
  <property fmtid="{D5CDD505-2E9C-101B-9397-08002B2CF9AE}" pid="6" name="MSIP_Label_5bf4bb52-9e9d-4296-940a-59002820a53c_Name">
    <vt:lpwstr>5bf4bb52-9e9d-4296-940a-59002820a53c</vt:lpwstr>
  </property>
  <property fmtid="{D5CDD505-2E9C-101B-9397-08002B2CF9AE}" pid="7" name="MSIP_Label_5bf4bb52-9e9d-4296-940a-59002820a53c_SiteId">
    <vt:lpwstr>cbeb3ecc-6f45-4183-b5a8-088140deae5d</vt:lpwstr>
  </property>
  <property fmtid="{D5CDD505-2E9C-101B-9397-08002B2CF9AE}" pid="8" name="MSIP_Label_5bf4bb52-9e9d-4296-940a-59002820a53c_ActionId">
    <vt:lpwstr>a15ea187-87aa-4966-aa58-0a477f357588</vt:lpwstr>
  </property>
  <property fmtid="{D5CDD505-2E9C-101B-9397-08002B2CF9AE}" pid="9" name="MSIP_Label_5bf4bb52-9e9d-4296-940a-59002820a53c_ContentBits">
    <vt:lpwstr>0</vt:lpwstr>
  </property>
</Properties>
</file>